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Slab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Slab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a19f6e85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a19f6e85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cf721609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cf721609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a19f6e85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a19f6e85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and combine with datasources… talk about/visualize </a:t>
            </a:r>
            <a:r>
              <a:rPr lang="en"/>
              <a:t>different</a:t>
            </a:r>
            <a:r>
              <a:rPr lang="en"/>
              <a:t> csvs?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cf72160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cf72160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e3f76650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e3f76650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clusters table to talk more about cluster differences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08b46bc3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08b46bc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clusters table to talk more about cluster differences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2b24e23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a2b24e23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c7da526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c7da526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08b46bc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08b46bc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e3f76650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e3f76650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table and add predictions graph - for temperature add graph for 97% accuracy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c7da5269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c7da5269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meme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e3f76650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e3f76650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and graph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23db93a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23db93a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and graph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e3f76650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e3f76650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2490c0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2490c0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cf72160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cf72160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cf72160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cf72160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7b5e112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7b5e112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links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c7da5269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c7da5269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c7da526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c7da526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2251caf3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2251caf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a19f6e85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a19f6e85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2251caf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2251caf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7da526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7da526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a19f6e85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a19f6e85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57930b6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57930b6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e57930b6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e57930b6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temp over time - showing state temp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e57930b6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e57930b6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vs temperature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0883f2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0883f2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e57930b6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e57930b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vs temperature graph add line chart for “good news’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hyperlink" Target="https://irenedepacina.github.io/climate_change_webpage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Change Trends in the United States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Irene, Sebastian, Stephanie and Vinutha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60950" y="267870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type="title"/>
          </p:nvPr>
        </p:nvSpPr>
        <p:spPr>
          <a:xfrm>
            <a:off x="240200" y="252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40275" y="1268700"/>
            <a:ext cx="41733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Sources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Data.world dataset supplemented with information from Government websites such as: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NOAA -National Oceanic and Atmospheric Association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EIC - Energy Information Association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NCDC- National Centre of Environmental Information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The Washington Post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756200" y="1307700"/>
            <a:ext cx="39999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Questions To Answer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Using these datasets, can we predict temperature or CO2 using human impacts on climate change versus geographical information alone?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756200" y="4260550"/>
            <a:ext cx="41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Dataset Timeframe : 1997-2018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87900" y="208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- PostgreSQL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473550" y="998100"/>
            <a:ext cx="82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625950" y="3139806"/>
            <a:ext cx="1143900" cy="76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DATASETS AS .CSV</a:t>
            </a:r>
            <a:endParaRPr b="1"/>
          </a:p>
        </p:txBody>
      </p:sp>
      <p:sp>
        <p:nvSpPr>
          <p:cNvPr id="153" name="Google Shape;153;p24"/>
          <p:cNvSpPr/>
          <p:nvPr/>
        </p:nvSpPr>
        <p:spPr>
          <a:xfrm>
            <a:off x="2243925" y="933125"/>
            <a:ext cx="4145400" cy="40794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3314925" y="1229875"/>
            <a:ext cx="200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Slab"/>
                <a:ea typeface="Roboto Slab"/>
                <a:cs typeface="Roboto Slab"/>
                <a:sym typeface="Roboto Slab"/>
              </a:rPr>
              <a:t>CLIMATE_CHANGE</a:t>
            </a:r>
            <a:endParaRPr b="1" sz="1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462475" y="1920500"/>
            <a:ext cx="3708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STATE_US_MASTER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STATE_NAME &amp; ABB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STATE_TEMP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temperature in celsius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STATE_EMISSIONS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CO2_emissions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STATE_RGDP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real GDP in millions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STATE_POPULATION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Population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STATE_ENERGY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- 4 primary energy, 5 renewable energy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STATE_DISASTERS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- 7 disasters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CLIMATE_FEATURES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use JOIN on all tables to get consolidated view table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6670625" y="1726500"/>
            <a:ext cx="2012100" cy="229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SQLALCHEMY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ML MODEL SCRIPTS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climate_features_df</a:t>
            </a:r>
            <a:endParaRPr/>
          </a:p>
        </p:txBody>
      </p:sp>
      <p:cxnSp>
        <p:nvCxnSpPr>
          <p:cNvPr id="157" name="Google Shape;157;p24"/>
          <p:cNvCxnSpPr>
            <a:endCxn id="154" idx="1"/>
          </p:cNvCxnSpPr>
          <p:nvPr/>
        </p:nvCxnSpPr>
        <p:spPr>
          <a:xfrm flipH="1" rot="10800000">
            <a:off x="1398825" y="1437625"/>
            <a:ext cx="1916100" cy="77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4"/>
          <p:cNvCxnSpPr/>
          <p:nvPr/>
        </p:nvCxnSpPr>
        <p:spPr>
          <a:xfrm flipH="1" rot="10800000">
            <a:off x="7394700" y="1450325"/>
            <a:ext cx="7200" cy="2769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>
            <a:endCxn id="154" idx="3"/>
          </p:cNvCxnSpPr>
          <p:nvPr/>
        </p:nvCxnSpPr>
        <p:spPr>
          <a:xfrm rot="10800000">
            <a:off x="5318325" y="1437625"/>
            <a:ext cx="2098200" cy="408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4"/>
          <p:cNvCxnSpPr/>
          <p:nvPr/>
        </p:nvCxnSpPr>
        <p:spPr>
          <a:xfrm flipH="1">
            <a:off x="1413450" y="1486825"/>
            <a:ext cx="7200" cy="495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4"/>
          <p:cNvSpPr/>
          <p:nvPr/>
        </p:nvSpPr>
        <p:spPr>
          <a:xfrm>
            <a:off x="407975" y="1927300"/>
            <a:ext cx="1632000" cy="8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SQLALCHEMY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Processing Scripts</a:t>
            </a:r>
            <a:endParaRPr b="1"/>
          </a:p>
        </p:txBody>
      </p:sp>
      <p:cxnSp>
        <p:nvCxnSpPr>
          <p:cNvPr id="162" name="Google Shape;162;p24"/>
          <p:cNvCxnSpPr/>
          <p:nvPr/>
        </p:nvCxnSpPr>
        <p:spPr>
          <a:xfrm>
            <a:off x="1391525" y="2819450"/>
            <a:ext cx="7200" cy="327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 flipH="1" rot="10800000">
            <a:off x="5886600" y="4407625"/>
            <a:ext cx="1479000" cy="219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7347623" y="4021575"/>
            <a:ext cx="0" cy="3861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4"/>
          <p:cNvCxnSpPr/>
          <p:nvPr/>
        </p:nvCxnSpPr>
        <p:spPr>
          <a:xfrm>
            <a:off x="37368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38892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40416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41940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43464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/>
          <p:nvPr/>
        </p:nvCxnSpPr>
        <p:spPr>
          <a:xfrm>
            <a:off x="44988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4651225" y="15882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37368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4"/>
          <p:cNvCxnSpPr/>
          <p:nvPr/>
        </p:nvCxnSpPr>
        <p:spPr>
          <a:xfrm>
            <a:off x="38892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/>
          <p:nvPr/>
        </p:nvCxnSpPr>
        <p:spPr>
          <a:xfrm>
            <a:off x="40416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41940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43464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4"/>
          <p:cNvCxnSpPr/>
          <p:nvPr/>
        </p:nvCxnSpPr>
        <p:spPr>
          <a:xfrm>
            <a:off x="44988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4"/>
          <p:cNvSpPr txBox="1"/>
          <p:nvPr/>
        </p:nvSpPr>
        <p:spPr>
          <a:xfrm>
            <a:off x="4517540" y="3959308"/>
            <a:ext cx="12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JOIN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3584425" y="4026625"/>
            <a:ext cx="0" cy="291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38150" y="19030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287800" y="131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Machine Learning</a:t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485575" y="983525"/>
            <a:ext cx="31110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DATAFRAME</a:t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485575" y="1745525"/>
            <a:ext cx="31110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SCALER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485575" y="2507525"/>
            <a:ext cx="31110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 PCA</a:t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485575" y="3269525"/>
            <a:ext cx="31110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CURVE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485575" y="4031525"/>
            <a:ext cx="31110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Algorithm</a:t>
            </a:r>
            <a:endParaRPr/>
          </a:p>
        </p:txBody>
      </p:sp>
      <p:cxnSp>
        <p:nvCxnSpPr>
          <p:cNvPr id="196" name="Google Shape;196;p26"/>
          <p:cNvCxnSpPr>
            <a:stCxn id="191" idx="2"/>
            <a:endCxn id="192" idx="0"/>
          </p:cNvCxnSpPr>
          <p:nvPr/>
        </p:nvCxnSpPr>
        <p:spPr>
          <a:xfrm>
            <a:off x="2041075" y="1406225"/>
            <a:ext cx="0" cy="339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2041075" y="2168225"/>
            <a:ext cx="0" cy="339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2041075" y="2930225"/>
            <a:ext cx="0" cy="339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/>
          <p:nvPr/>
        </p:nvCxnSpPr>
        <p:spPr>
          <a:xfrm>
            <a:off x="2041075" y="3692225"/>
            <a:ext cx="0" cy="339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/>
          <p:nvPr/>
        </p:nvCxnSpPr>
        <p:spPr>
          <a:xfrm>
            <a:off x="2041075" y="4454225"/>
            <a:ext cx="0" cy="339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6"/>
          <p:cNvSpPr txBox="1"/>
          <p:nvPr/>
        </p:nvSpPr>
        <p:spPr>
          <a:xfrm>
            <a:off x="2037375" y="4575250"/>
            <a:ext cx="62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CLIMATE DATA DIVIDED into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 CLUSTERS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AS OUTPUT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3752575" y="958825"/>
            <a:ext cx="429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TempC with float value of 3.xx to 22.xx - RGDP in millions - Population in thousands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3752575" y="1963502"/>
            <a:ext cx="429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Standardized or Scaled Data to feed into ML model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3752575" y="2725502"/>
            <a:ext cx="429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Dimensions reduced to 3 Principal components with best explained_variance_ratio of 71%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752575" y="3706487"/>
            <a:ext cx="429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Convincing Elbow bend at K = 4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(range from 3 to 7)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201509" y="1391950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type="title"/>
          </p:nvPr>
        </p:nvSpPr>
        <p:spPr>
          <a:xfrm>
            <a:off x="287800" y="360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Machine Learning - Feature Combination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00" y="1049100"/>
            <a:ext cx="8558151" cy="37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3" y="2100263"/>
            <a:ext cx="8975626" cy="1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Machine Learning - Clusters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660" y="1321125"/>
            <a:ext cx="6124676" cy="354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8"/>
          <p:cNvCxnSpPr/>
          <p:nvPr/>
        </p:nvCxnSpPr>
        <p:spPr>
          <a:xfrm flipH="1" rot="10800000">
            <a:off x="3511575" y="1690325"/>
            <a:ext cx="69210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8"/>
          <p:cNvSpPr txBox="1"/>
          <p:nvPr/>
        </p:nvSpPr>
        <p:spPr>
          <a:xfrm>
            <a:off x="4149350" y="1482875"/>
            <a:ext cx="126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CO2 585-701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28"/>
          <p:cNvCxnSpPr/>
          <p:nvPr/>
        </p:nvCxnSpPr>
        <p:spPr>
          <a:xfrm>
            <a:off x="3526150" y="3832125"/>
            <a:ext cx="1398900" cy="3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8"/>
          <p:cNvSpPr txBox="1"/>
          <p:nvPr/>
        </p:nvSpPr>
        <p:spPr>
          <a:xfrm>
            <a:off x="4863300" y="4025496"/>
            <a:ext cx="12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CALIFORNIA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CO2 346-400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4414950" y="3023450"/>
            <a:ext cx="1231200" cy="3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8"/>
          <p:cNvSpPr txBox="1"/>
          <p:nvPr/>
        </p:nvSpPr>
        <p:spPr>
          <a:xfrm>
            <a:off x="5599125" y="3173100"/>
            <a:ext cx="117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32 states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CO2 5-154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28"/>
          <p:cNvCxnSpPr/>
          <p:nvPr/>
        </p:nvCxnSpPr>
        <p:spPr>
          <a:xfrm flipH="1" rot="10800000">
            <a:off x="4021550" y="2243900"/>
            <a:ext cx="13260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8"/>
          <p:cNvSpPr txBox="1"/>
          <p:nvPr/>
        </p:nvSpPr>
        <p:spPr>
          <a:xfrm>
            <a:off x="5340200" y="2039925"/>
            <a:ext cx="13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17 states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CO2 70-281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1748500" y="2486275"/>
            <a:ext cx="51798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FF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Does human impact affect how states individually experience climate change?</a:t>
            </a:r>
            <a:endParaRPr b="1" sz="1900">
              <a:solidFill>
                <a:srgbClr val="FF00FF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00FF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Are some states exacerbating climate change through consumption patterns?</a:t>
            </a:r>
            <a:endParaRPr b="1" sz="2100">
              <a:solidFill>
                <a:srgbClr val="FF00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0" l="11428" r="10134" t="0"/>
          <a:stretch/>
        </p:blipFill>
        <p:spPr>
          <a:xfrm>
            <a:off x="2294175" y="225900"/>
            <a:ext cx="37718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338150" y="19030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idx="2" type="body"/>
          </p:nvPr>
        </p:nvSpPr>
        <p:spPr>
          <a:xfrm>
            <a:off x="6055550" y="724200"/>
            <a:ext cx="3018600" cy="41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Regression Output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using untransformed data with </a:t>
            </a:r>
            <a:r>
              <a:rPr lang="en" u="sng">
                <a:latin typeface="Roboto Slab"/>
                <a:ea typeface="Roboto Slab"/>
                <a:cs typeface="Roboto Slab"/>
                <a:sym typeface="Roboto Slab"/>
              </a:rPr>
              <a:t>temperature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as the target variable and Real GDP, Population, CO2 emissions, and Energy Consumption Levels by source as feature variables.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94575" y="208825"/>
            <a:ext cx="75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Supervised Machine Learning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75" y="813613"/>
            <a:ext cx="4589541" cy="39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45000" y="620475"/>
            <a:ext cx="8466300" cy="30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Climate change is already happening, and it’s detrimental to human life, too.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worst impacts of climate change could be irreversible by 2030.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Many leaders still aren’t taking it seriously.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359500" y="4490000"/>
            <a:ext cx="678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Source: https://www.earthday.org/5-terrifying-climate-change-facts-scare-halloween/</a:t>
            </a:r>
            <a:endParaRPr sz="1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44900" y="204100"/>
            <a:ext cx="825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Problem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idx="2" type="body"/>
          </p:nvPr>
        </p:nvSpPr>
        <p:spPr>
          <a:xfrm>
            <a:off x="161375" y="912788"/>
            <a:ext cx="2728500" cy="3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Regression Output using log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transformed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data with </a:t>
            </a:r>
            <a:r>
              <a:rPr lang="en" u="sng">
                <a:latin typeface="Roboto Slab"/>
                <a:ea typeface="Roboto Slab"/>
                <a:cs typeface="Roboto Slab"/>
                <a:sym typeface="Roboto Slab"/>
              </a:rPr>
              <a:t>temperature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as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target variable and Real GDP, Population, CO2 Emissions, and Energy Consumption levels by source as feature variables.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348900" y="201000"/>
            <a:ext cx="772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Supervised Machine Learning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450" y="710575"/>
            <a:ext cx="4602352" cy="39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idx="2" type="body"/>
          </p:nvPr>
        </p:nvSpPr>
        <p:spPr>
          <a:xfrm>
            <a:off x="204250" y="763750"/>
            <a:ext cx="2496000" cy="16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Simple Neural Network Predicting State Name using non-state features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300675" y="117250"/>
            <a:ext cx="772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Supervised Machine Learning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275" y="2826850"/>
            <a:ext cx="4692775" cy="21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275" y="657900"/>
            <a:ext cx="5608951" cy="20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300675" y="3117227"/>
            <a:ext cx="19818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Regressing Temperature on State Names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idx="2" type="body"/>
          </p:nvPr>
        </p:nvSpPr>
        <p:spPr>
          <a:xfrm>
            <a:off x="348900" y="724200"/>
            <a:ext cx="2629200" cy="40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Regression Output using log transformed data with </a:t>
            </a:r>
            <a:r>
              <a:rPr lang="en" u="sng">
                <a:latin typeface="Roboto Slab"/>
                <a:ea typeface="Roboto Slab"/>
                <a:cs typeface="Roboto Slab"/>
                <a:sym typeface="Roboto Slab"/>
              </a:rPr>
              <a:t>CO2 Emissions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as the target variable and Real GDP, Population, and only the statistically significant Energy Consumption levels by source as feature variables.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348900" y="201000"/>
            <a:ext cx="772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Supervised Machine Learning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900" y="754500"/>
            <a:ext cx="5316797" cy="39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650" y="536975"/>
            <a:ext cx="5291725" cy="3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38150" y="19030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Dashboard</a:t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>
            <p:ph type="title"/>
          </p:nvPr>
        </p:nvSpPr>
        <p:spPr>
          <a:xfrm>
            <a:off x="196975" y="4059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310350" y="1220075"/>
            <a:ext cx="39999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Tools to be used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Tableau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HTML and JavaScript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Combined .csv of all features used in our ML Model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9" name="Google Shape;289;p37"/>
          <p:cNvSpPr txBox="1"/>
          <p:nvPr>
            <p:ph idx="2" type="body"/>
          </p:nvPr>
        </p:nvSpPr>
        <p:spPr>
          <a:xfrm>
            <a:off x="4948050" y="122007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Interactive Elements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Filters by Year, Class, State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Output includes CO2, Energy Consumption and Disasters by State and Class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424650" y="3840325"/>
            <a:ext cx="852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We chose to work with Tableau as it is a versatile tool used for data visualization. It suits our needs of the project to be able to easily combine geographical (mapped) data with charts of our feature variables.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/>
        </p:nvSpPr>
        <p:spPr>
          <a:xfrm>
            <a:off x="156000" y="153525"/>
            <a:ext cx="720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Visit Our Dashboard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737" y="1019700"/>
            <a:ext cx="6040524" cy="32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1354400" y="4490500"/>
            <a:ext cx="673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4"/>
              </a:rPr>
              <a:t>https://irenedepacina.github.io/climate_change_webpage/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338150" y="19030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523" y="446325"/>
            <a:ext cx="6150627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391788" y="3829050"/>
            <a:ext cx="815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While human impact on temperature is difficult to determine conclusively with our data; human impact on CO2 Emissions can be predicted and impacted through responsible selection of energy sources.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38150" y="19030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46950" y="4438700"/>
            <a:ext cx="8579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Can we quantify the human impact on Climate Change in the USA?</a:t>
            </a:r>
            <a:endParaRPr sz="2000"/>
          </a:p>
        </p:txBody>
      </p:sp>
      <p:sp>
        <p:nvSpPr>
          <p:cNvPr id="78" name="Google Shape;78;p15"/>
          <p:cNvSpPr txBox="1"/>
          <p:nvPr/>
        </p:nvSpPr>
        <p:spPr>
          <a:xfrm>
            <a:off x="246950" y="68125"/>
            <a:ext cx="8243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2A2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13" y="195950"/>
            <a:ext cx="4157575" cy="41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51075" y="163275"/>
            <a:ext cx="31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out our Repository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531450" y="2355875"/>
            <a:ext cx="80811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latin typeface="Roboto Slab"/>
                <a:ea typeface="Roboto Slab"/>
                <a:cs typeface="Roboto Slab"/>
                <a:sym typeface="Roboto Slab"/>
              </a:rPr>
              <a:t>https://github.com/irenedepacina/final_project</a:t>
            </a:r>
            <a:endParaRPr sz="25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282450" y="282225"/>
            <a:ext cx="8579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Tools and Technologies Used</a:t>
            </a:r>
            <a:endParaRPr sz="3000"/>
          </a:p>
        </p:txBody>
      </p:sp>
      <p:pic>
        <p:nvPicPr>
          <p:cNvPr id="329" name="Google Shape;329;p43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338637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579700" y="1007050"/>
            <a:ext cx="38046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Tools: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Jupyter Notebook/VSCode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Postgres, PgAdmin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Tableau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Technologies: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Pandas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NumPy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SciKit Learn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Tensorflow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Statsmodels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sqlalchemy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2A2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4847150" y="951900"/>
            <a:ext cx="3894300" cy="3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Languages: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Python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SQL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JavaScript/HTML/CSS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Algorithms: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Supervised and Unsupervised Machine Learning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PCA Analysis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Deep Neural Network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Multiple Linear Regression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2A2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 and Discovery Questions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36175" y="14650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Why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Climate Change is well researched topic with good dataset availability.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The US has the population and pollution history to examine trends by region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831225" y="14650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Questions To Answer</a:t>
            </a:r>
            <a:endParaRPr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Does human impact affect how States 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individually experience climate change?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Are there climate change trends evident in temperature and CO2 over time?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38150" y="19030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4925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6743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LOCATION, LOCATION, LOCATION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36175" y="1465025"/>
            <a:ext cx="3714900" cy="28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Geographical factors is the key predictor for determining temperature change over time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0338" y="1512426"/>
            <a:ext cx="5212624" cy="28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2765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Emissions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87200" y="1350300"/>
            <a:ext cx="31407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CO2 emissions has a positive correlation with temperature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2092525" y="4299900"/>
            <a:ext cx="69153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“Around half of the CO2 emitted since 1750 has been in the last 40 years….”</a:t>
            </a:r>
            <a:endParaRPr sz="145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https://www.wired.co.uk/article/climate-change-facts-2019</a:t>
            </a:r>
            <a:endParaRPr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499" y="844650"/>
            <a:ext cx="5455851" cy="32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36184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136175" y="1079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Class/Cluster Analysis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245425" y="3764825"/>
            <a:ext cx="40578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Divided states into 4 clusters based on similar features using PCA analysis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900" y="717525"/>
            <a:ext cx="5239949" cy="28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5">
            <a:alphaModFix/>
          </a:blip>
          <a:srcRect b="0" l="57555" r="0" t="6890"/>
          <a:stretch/>
        </p:blipFill>
        <p:spPr>
          <a:xfrm>
            <a:off x="220450" y="1030275"/>
            <a:ext cx="3371825" cy="39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 amt="17000"/>
          </a:blip>
          <a:srcRect b="17515" l="0" r="0" t="16660"/>
          <a:stretch/>
        </p:blipFill>
        <p:spPr>
          <a:xfrm>
            <a:off x="101509" y="1465025"/>
            <a:ext cx="8871641" cy="3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States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136175" y="1465025"/>
            <a:ext cx="4033800" cy="12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California and Texas are their own clusters/class based on CO2 emissions and 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energy consumption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49025" y="5127175"/>
            <a:ext cx="4702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50" y="2571750"/>
            <a:ext cx="4299026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702" y="101250"/>
            <a:ext cx="4096651" cy="44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